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8" r:id="rId2"/>
    <p:sldId id="275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294" autoAdjust="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07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5780F96-9F63-46DC-89B9-1EB316A4C3F1}" type="datetime1">
              <a:rPr lang="ru-RU" smtClean="0"/>
              <a:t>12.02.2026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828588A-5C4E-401A-AECC-B6F63A9DE96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9979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B57270-FB13-43BF-B9A8-12255E8CEF6B}" type="datetime1">
              <a:rPr lang="ru-RU" smtClean="0"/>
              <a:pPr/>
              <a:t>12.02.2026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542409-6A04-4DC6-AC3A-D3758287A8F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41150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7542409-6A04-4DC6-AC3A-D3758287A8F2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08298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85589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75984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9791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2994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59197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87569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9366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95064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94274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34617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6064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600200" y="0"/>
            <a:ext cx="5029200" cy="5943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777" y="3019706"/>
            <a:ext cx="4846320" cy="238760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51777" y="5381894"/>
            <a:ext cx="4846320" cy="448056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pic>
        <p:nvPicPr>
          <p:cNvPr id="8" name="Рисунок 7" descr="Пышные белые облака в синем небе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7400"/>
            <a:ext cx="1490472" cy="3886200"/>
          </a:xfrm>
          <a:prstGeom prst="rect">
            <a:avLst/>
          </a:prstGeom>
        </p:spPr>
      </p:pic>
      <p:pic>
        <p:nvPicPr>
          <p:cNvPr id="10" name="Рисунок 9" descr="Росток крупным планом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39128" y="2057400"/>
            <a:ext cx="2060767" cy="3886200"/>
          </a:xfrm>
          <a:prstGeom prst="rect">
            <a:avLst/>
          </a:prstGeom>
        </p:spPr>
      </p:pic>
      <p:pic>
        <p:nvPicPr>
          <p:cNvPr id="11" name="Рисунок 10" descr="Волны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7400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3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8F943B5-716B-4E60-AC51-C0D60AE27CA9}" type="datetime1">
              <a:rPr lang="ru-RU" noProof="0" smtClean="0"/>
              <a:t>12.02.2026</a:t>
            </a:fld>
            <a:endParaRPr lang="ru-RU" noProof="0" dirty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r>
              <a:rPr lang="ru"/>
              <a:t>Добавить нижний 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70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190500"/>
            <a:ext cx="2057400" cy="5986463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190500"/>
            <a:ext cx="7734300" cy="5986463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721154-E9C7-4390-942A-E75CA2BFED42}" type="datetime1">
              <a:rPr lang="ru-RU" noProof="0" smtClean="0"/>
              <a:t>12.02.2026</a:t>
            </a:fld>
            <a:endParaRPr lang="ru-RU" noProof="0" dirty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r>
              <a:rPr lang="ru"/>
              <a:t>Добавить нижний 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01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163828-5280-4472-A4D7-66218A81EFE5}" type="datetime1">
              <a:rPr lang="ru-RU" noProof="0" smtClean="0"/>
              <a:t>12.02.2026</a:t>
            </a:fld>
            <a:endParaRPr lang="ru-RU" noProof="0" dirty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r>
              <a:rPr lang="ru"/>
              <a:t>Добавить нижний 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1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600199" y="2059146"/>
            <a:ext cx="7199696" cy="3886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1777" y="2263913"/>
            <a:ext cx="6949440" cy="3143393"/>
          </a:xfrm>
        </p:spPr>
        <p:txBody>
          <a:bodyPr rtlCol="0"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1751777" y="5381893"/>
            <a:ext cx="6949440" cy="449523"/>
          </a:xfrm>
        </p:spPr>
        <p:txBody>
          <a:bodyPr rtlCol="0"/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pic>
        <p:nvPicPr>
          <p:cNvPr id="11" name="Рисунок 10" descr="Зеленая трава крупным планом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9146"/>
            <a:ext cx="1490472" cy="3886200"/>
          </a:xfrm>
          <a:prstGeom prst="rect">
            <a:avLst/>
          </a:prstGeom>
        </p:spPr>
      </p:pic>
      <p:pic>
        <p:nvPicPr>
          <p:cNvPr id="9" name="Рисунок 8" descr="Волны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9146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89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768">
          <p15:clr>
            <a:srgbClr val="FDE53C"/>
          </p15:clr>
        </p15:guide>
        <p15:guide id="2" orient="horz" pos="1296">
          <p15:clr>
            <a:srgbClr val="FDE53C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типа объек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09700" y="1556281"/>
            <a:ext cx="4610099" cy="4620682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556281"/>
            <a:ext cx="4609775" cy="4620682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4E2717A-72BC-4AC8-8921-DA2D072E37AE}" type="datetime1">
              <a:rPr lang="ru-RU" noProof="0" smtClean="0"/>
              <a:t>12.02.2026</a:t>
            </a:fld>
            <a:endParaRPr lang="ru-RU" noProof="0" dirty="0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r>
              <a:rPr lang="ru"/>
              <a:t>Добавить нижний 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68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09699" y="1554480"/>
            <a:ext cx="4608576" cy="823912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409699" y="2434147"/>
            <a:ext cx="4608576" cy="3811271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Замещающий текст 4"/>
          <p:cNvSpPr>
            <a:spLocks noGrp="1"/>
          </p:cNvSpPr>
          <p:nvPr>
            <p:ph type="body" sz="quarter" idx="3"/>
          </p:nvPr>
        </p:nvSpPr>
        <p:spPr>
          <a:xfrm>
            <a:off x="6172200" y="1554480"/>
            <a:ext cx="4610100" cy="823912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434147"/>
            <a:ext cx="4610100" cy="3811271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D81B4D-E892-4FC6-934E-40A30BFB461C}" type="datetime1">
              <a:rPr lang="ru-RU" noProof="0" smtClean="0"/>
              <a:t>12.02.2026</a:t>
            </a:fld>
            <a:endParaRPr lang="ru-RU" noProof="0" dirty="0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3"/>
          </p:nvPr>
        </p:nvSpPr>
        <p:spPr>
          <a:xfrm>
            <a:off x="1637716" y="6629400"/>
            <a:ext cx="91442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r>
              <a:rPr lang="ru"/>
              <a:t>Добавить нижний 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18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1333FBD-FBEF-4B57-B8DC-4234BE1A264A}" type="datetime1">
              <a:rPr lang="ru-RU" noProof="0" smtClean="0"/>
              <a:t>12.02.2026</a:t>
            </a:fld>
            <a:endParaRPr lang="ru-RU" noProof="0" dirty="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r>
              <a:rPr lang="ru" dirty="0"/>
              <a:t>Добавить нижний 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87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F4CB2CC-35F0-48D8-B42B-98E8C2903E26}" type="datetime1">
              <a:rPr lang="ru-RU" noProof="0" smtClean="0"/>
              <a:t>12.02.2026</a:t>
            </a:fld>
            <a:endParaRPr lang="ru-RU" noProof="0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r>
              <a:rPr lang="ru"/>
              <a:t>Добавить нижний 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393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82434" y="919616"/>
            <a:ext cx="4155622" cy="2532888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9699" y="915923"/>
            <a:ext cx="5216979" cy="5065776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Замещающий текст 3"/>
          <p:cNvSpPr>
            <a:spLocks noGrp="1"/>
          </p:cNvSpPr>
          <p:nvPr>
            <p:ph type="body" sz="half" idx="2"/>
          </p:nvPr>
        </p:nvSpPr>
        <p:spPr>
          <a:xfrm>
            <a:off x="6682434" y="3502152"/>
            <a:ext cx="4155622" cy="2479548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B0F11E-5037-405E-8E2B-0466DD3BFAB3}" type="datetime1">
              <a:rPr lang="ru-RU" noProof="0" smtClean="0"/>
              <a:t>12.02.2026</a:t>
            </a:fld>
            <a:endParaRPr lang="ru-RU" noProof="0" dirty="0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r>
              <a:rPr lang="ru"/>
              <a:t>Добавить нижний 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54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82435" y="919616"/>
            <a:ext cx="4155622" cy="2532888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0" y="915923"/>
            <a:ext cx="6626677" cy="5065776"/>
          </a:xfrm>
        </p:spPr>
        <p:txBody>
          <a:bodyPr tIns="137160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4" name="Замещающий текст 3"/>
          <p:cNvSpPr>
            <a:spLocks noGrp="1"/>
          </p:cNvSpPr>
          <p:nvPr>
            <p:ph type="body" sz="half" idx="2"/>
          </p:nvPr>
        </p:nvSpPr>
        <p:spPr>
          <a:xfrm>
            <a:off x="6682435" y="3502152"/>
            <a:ext cx="4155622" cy="2479547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13596A-5853-4CC6-8C35-05CA99C740A6}" type="datetime1">
              <a:rPr lang="ru-RU" noProof="0" smtClean="0"/>
              <a:t>12.02.2026</a:t>
            </a:fld>
            <a:endParaRPr lang="ru-RU" noProof="0" dirty="0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r>
              <a:rPr lang="ru"/>
              <a:t>Добавить нижний 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2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0" y="6629400"/>
            <a:ext cx="1499616" cy="228600"/>
          </a:xfrm>
          <a:prstGeom prst="rect">
            <a:avLst/>
          </a:prstGeom>
          <a:gradFill>
            <a:gsLst>
              <a:gs pos="0">
                <a:schemeClr val="accent1">
                  <a:lumMod val="15000"/>
                  <a:lumOff val="85000"/>
                </a:schemeClr>
              </a:gs>
              <a:gs pos="100000">
                <a:schemeClr val="accent1">
                  <a:lumMod val="15000"/>
                  <a:lumOff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609344" y="6629400"/>
            <a:ext cx="10582656" cy="228600"/>
          </a:xfrm>
          <a:prstGeom prst="rect">
            <a:avLst/>
          </a:prstGeom>
          <a:gradFill>
            <a:gsLst>
              <a:gs pos="0">
                <a:schemeClr val="accent1">
                  <a:lumMod val="35000"/>
                  <a:lumOff val="65000"/>
                </a:schemeClr>
              </a:gs>
              <a:gs pos="100000">
                <a:schemeClr val="accent1">
                  <a:lumMod val="35000"/>
                  <a:lumOff val="6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0026" y="276087"/>
            <a:ext cx="9371949" cy="11835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1410027" y="1566001"/>
            <a:ext cx="9371948" cy="46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41040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fld id="{9CD8D479-8942-46E8-A226-A4E01F7A105C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3403" y="6629400"/>
            <a:ext cx="100066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fld id="{51B4E433-1349-4167-9370-08225F16CED3}" type="datetime1">
              <a:rPr lang="ru-RU" noProof="0" smtClean="0"/>
              <a:t>12.02.2026</a:t>
            </a:fld>
            <a:endParaRPr lang="ru-RU" noProof="0" dirty="0"/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r>
              <a:rPr lang="ru"/>
              <a:t>Добавить нижний 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046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10312" indent="-210312" algn="l" defTabSz="91440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38912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76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05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338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3624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5910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19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moktu.fish.gov.ru/upload/iblock/2a0/odysaamsry4ps5aadsjz8vuimuffjo00.doc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hyperlink" Target="&#1041;&#1091;&#1076;&#1077;&#1090;%20&#1089;&#1089;&#1099;&#1083;&#1082;&#1072;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oktu.fish.gov.ru/activities/water-use/soglasovanie-deyatelnosti-okazyvayushhej-vozdejstv/federalnyy-zakon-o-rybolovstve-i-sokhranenii-vodnykh-biologicheskikh-resursov-ot-20-12-2004-166-fz/?sphrase_id=11228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oktu.fish.gov.ru/upload/iblock/5be/1or2ppq04yvntb4ogr474owd242n0jid.pdf" TargetMode="External"/><Relationship Id="rId5" Type="http://schemas.openxmlformats.org/officeDocument/2006/relationships/hyperlink" Target="http://www.moktu.ru/assets/files/postanovlenie-pravitelstva-rf-ot-30.04.2013-n-384-red.-ot-28.09.2020(1).pdf" TargetMode="External"/><Relationship Id="rId4" Type="http://schemas.openxmlformats.org/officeDocument/2006/relationships/hyperlink" Target="https://moktu.fish.gov.ru/upload/iblock/be7/rejho277qa79rb5itqpocl43zeuwou3j.doc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hyperlink" Target="http://www.moktu.ru/assets/files/postanovlenie-pravitelstva-rf-ot-29.04.2013-n-380-ob-utver(1)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hyperlink" Target="http://www.moktu.ru/assets/files/postanovlenie-pravitelstva-rf-ot-30.04.2013-n-384-red.-ot-28.09.2020(1).pdf" TargetMode="External"/><Relationship Id="rId5" Type="http://schemas.openxmlformats.org/officeDocument/2006/relationships/hyperlink" Target="http://www.moktu.ru/assets/files/prikaz-rosrybolovstva-ot-11_11_2020-n-597-ob-utverzhdenii-ad(1).doc" TargetMode="Externa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oktu.fish.gov.ru/upload/iblock/cbd/471chh3q0q6n8w211455pd13qybjwa8h.doc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oktu.fish.gov.ru/upload/iblock/2e5/bgqe31mbsorf3zvrawqe5xi5whhcx0vk.doc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oktu.fish.gov.ru/upload/iblock/be7/rejho277qa79rb5itqpocl43zeuwou3j.doc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suslugi.ru/611347/1/form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hyperlink" Target="mailto:moktu@moktu.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43464" y="4166863"/>
            <a:ext cx="4840215" cy="1153283"/>
          </a:xfrm>
        </p:spPr>
        <p:txBody>
          <a:bodyPr rtlCol="0">
            <a:normAutofit fontScale="90000"/>
          </a:bodyPr>
          <a:lstStyle/>
          <a:p>
            <a:pPr rtl="0"/>
            <a:r>
              <a:rPr lang="ru-RU" dirty="0"/>
              <a:t>Согласование строительства ИЖС </a:t>
            </a:r>
            <a:r>
              <a:rPr lang="ru-RU" sz="2200" dirty="0"/>
              <a:t>с</a:t>
            </a:r>
            <a:r>
              <a:rPr lang="ru-RU" dirty="0"/>
              <a:t> </a:t>
            </a:r>
            <a:r>
              <a:rPr lang="ru-RU" sz="2200" dirty="0"/>
              <a:t>Московско-Окским территориальным управлением Федерального агентства по рыболовству (МОКТУ Росрыболовства)</a:t>
            </a:r>
          </a:p>
        </p:txBody>
      </p:sp>
    </p:spTree>
    <p:extLst>
      <p:ext uri="{BB962C8B-B14F-4D97-AF65-F5344CB8AC3E}">
        <p14:creationId xmlns:p14="http://schemas.microsoft.com/office/powerpoint/2010/main" val="426154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0401" y="347870"/>
            <a:ext cx="11554383" cy="1099088"/>
          </a:xfrm>
        </p:spPr>
        <p:txBody>
          <a:bodyPr rtlCol="0">
            <a:noAutofit/>
          </a:bodyPr>
          <a:lstStyle/>
          <a:p>
            <a:pPr algn="ctr" rtl="0"/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Порядок подачи заявки и прилагаемой проектной документации по строительству ИЖС.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7214" y="1446958"/>
            <a:ext cx="11737571" cy="5063172"/>
          </a:xfrm>
          <a:solidFill>
            <a:schemeClr val="accent5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marL="0" indent="0" algn="just" rtl="0">
              <a:buNone/>
            </a:pPr>
            <a:r>
              <a:rPr lang="ru-RU" sz="3200" dirty="0"/>
              <a:t>	</a:t>
            </a:r>
          </a:p>
          <a:p>
            <a:pPr marL="0" indent="0" algn="just" rtl="0">
              <a:buNone/>
            </a:pPr>
            <a:r>
              <a:rPr lang="ru-RU" sz="3200" dirty="0"/>
              <a:t>	При условии предоставления документации на согласование строительства ИЖС лично в МОКТУ Росрыболовства или почтовым отправлением, заявка на бумажном носителе предоставляется в оригинале от заявителя, по утвержденной форме. Прилагаемая к заявке проектная документация может быть представлена на электронных носителях: CD-диск, USB-</a:t>
            </a:r>
            <a:r>
              <a:rPr lang="ru-RU" sz="3200" dirty="0" err="1"/>
              <a:t>флеш</a:t>
            </a:r>
            <a:r>
              <a:rPr lang="ru-RU" sz="3200" dirty="0"/>
              <a:t>-накопитель в формате </a:t>
            </a:r>
            <a:r>
              <a:rPr lang="ru-RU" sz="3200" dirty="0" err="1"/>
              <a:t>pdf</a:t>
            </a:r>
            <a:r>
              <a:rPr lang="ru-RU" sz="3200" dirty="0"/>
              <a:t> и </a:t>
            </a:r>
            <a:r>
              <a:rPr lang="ru-RU" sz="3200" dirty="0" err="1"/>
              <a:t>word</a:t>
            </a:r>
            <a:r>
              <a:rPr lang="ru-RU" sz="3200" dirty="0"/>
              <a:t>.</a:t>
            </a:r>
          </a:p>
          <a:p>
            <a:pPr marL="0" indent="0" algn="just" rtl="0">
              <a:buNone/>
            </a:pPr>
            <a:endParaRPr lang="ru-RU" sz="3200" dirty="0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629400"/>
            <a:ext cx="410402" cy="228600"/>
          </a:xfrm>
        </p:spPr>
        <p:txBody>
          <a:bodyPr rtlCol="0"/>
          <a:lstStyle/>
          <a:p>
            <a:pPr rtl="0"/>
            <a:fld id="{9CD8D479-8942-46E8-A226-A4E01F7A105C}" type="slidenum">
              <a:rPr lang="en-US" smtClean="0"/>
              <a:t>10</a:t>
            </a:fld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1063F3-74DE-4544-9D50-E0BFE8F251B2}" type="datetime1">
              <a:rPr lang="ru-RU" smtClean="0"/>
              <a:t>12.02.2026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</p:spPr>
        <p:txBody>
          <a:bodyPr rtlCol="0"/>
          <a:lstStyle/>
          <a:p>
            <a:pPr rtl="0"/>
            <a:r>
              <a:rPr lang="ru" dirty="0"/>
              <a:t>Согласование строительства ИЖС с МОКТУ </a:t>
            </a:r>
            <a:r>
              <a:rPr lang="ru-RU" dirty="0"/>
              <a:t>Росрыболовства</a:t>
            </a:r>
            <a:endParaRPr lang="en-US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120B74F-FB53-30CB-382C-58704458E7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" y="0"/>
            <a:ext cx="808311" cy="870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685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0401" y="347870"/>
            <a:ext cx="11554383" cy="522618"/>
          </a:xfrm>
        </p:spPr>
        <p:txBody>
          <a:bodyPr rtlCol="0">
            <a:noAutofit/>
          </a:bodyPr>
          <a:lstStyle/>
          <a:p>
            <a:pPr algn="ctr" rtl="0"/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Итоги.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7214" y="870488"/>
            <a:ext cx="11737571" cy="5513687"/>
          </a:xfrm>
          <a:solidFill>
            <a:schemeClr val="accent5">
              <a:lumMod val="20000"/>
              <a:lumOff val="80000"/>
            </a:schemeClr>
          </a:solidFill>
        </p:spPr>
        <p:txBody>
          <a:bodyPr rtlCol="0">
            <a:normAutofit fontScale="77500" lnSpcReduction="20000"/>
          </a:bodyPr>
          <a:lstStyle/>
          <a:p>
            <a:pPr marL="0" indent="0" algn="just" rtl="0">
              <a:buNone/>
            </a:pPr>
            <a:r>
              <a:rPr lang="ru-RU" sz="3200" dirty="0"/>
              <a:t>	</a:t>
            </a:r>
            <a:r>
              <a:rPr lang="ru-RU" sz="3200" b="1" dirty="0"/>
              <a:t>Итак, подведем итоги. У нас в наличии:</a:t>
            </a:r>
          </a:p>
          <a:p>
            <a:pPr marL="0" indent="0" algn="just" rtl="0">
              <a:buNone/>
            </a:pPr>
            <a:r>
              <a:rPr lang="ru-RU" sz="3200" dirty="0"/>
              <a:t>	1. Заявка на согласование строительства ИЖС по утвержденной форме. Заполнена в соответствии с примером на слайде 5.</a:t>
            </a:r>
          </a:p>
          <a:p>
            <a:pPr marL="0" indent="0" algn="just" rtl="0">
              <a:buNone/>
            </a:pPr>
            <a:r>
              <a:rPr lang="ru-RU" sz="3200" dirty="0"/>
              <a:t>	2. Проектная документация, в которой отражены все необходимые параметры строительства, включая источники водоснабжения и водоотведения, а также предусмотрены ограничения и требования в период проведения работ и эксплуатации ИЖС. Проектная документация подготовлена в соответствии с инструкцией на слайде 6.</a:t>
            </a:r>
          </a:p>
          <a:p>
            <a:pPr marL="0" indent="0" algn="just" rtl="0">
              <a:buNone/>
            </a:pPr>
            <a:r>
              <a:rPr lang="ru-RU" sz="3200" dirty="0"/>
              <a:t>	3. Дана оценка воздействия планируемой деятельности на водные биоресурсы и среду их обитания. Скачена и добавлена в проектные материалы информация о мерах по сохранению водных биоресурсов и среды их обитания со слайда 7.</a:t>
            </a:r>
          </a:p>
          <a:p>
            <a:pPr marL="0" indent="0" algn="just" rtl="0">
              <a:buNone/>
            </a:pPr>
            <a:r>
              <a:rPr lang="ru-RU" sz="3200" dirty="0"/>
              <a:t>	</a:t>
            </a:r>
            <a:r>
              <a:rPr lang="ru-RU" sz="2800" b="1" i="1" dirty="0"/>
              <a:t>Таким образом, все требования к предоставляемым в МОКТУ </a:t>
            </a:r>
            <a:r>
              <a:rPr lang="ru-RU" sz="2800" b="1" i="1" dirty="0" err="1"/>
              <a:t>Росрыболоства</a:t>
            </a:r>
            <a:r>
              <a:rPr lang="ru-RU" sz="2800" b="1" i="1" dirty="0"/>
              <a:t> документам по согласованию строительства ИЖС выполнены в полном объеме</a:t>
            </a:r>
            <a:r>
              <a:rPr lang="ru-RU" sz="2600" dirty="0"/>
              <a:t>. </a:t>
            </a:r>
          </a:p>
          <a:p>
            <a:pPr marL="0" indent="0" algn="just" rtl="0">
              <a:buNone/>
            </a:pPr>
            <a:r>
              <a:rPr lang="ru-RU" sz="3200" dirty="0"/>
              <a:t>	</a:t>
            </a:r>
            <a:r>
              <a:rPr lang="ru-RU" sz="2900" b="1" i="1" dirty="0"/>
              <a:t>Осталось выбрать один из удобных для Вас способов подачи документации, и получить положительное заключение МОКТУ </a:t>
            </a:r>
            <a:r>
              <a:rPr lang="ru-RU" sz="2900" b="1" i="1" dirty="0" err="1"/>
              <a:t>Росрыболоства</a:t>
            </a:r>
            <a:r>
              <a:rPr lang="ru-RU" sz="2900" b="1" i="1" dirty="0"/>
              <a:t>, в срок не превышающий 30 календарных дней с даты регистрации заявки в МОКТУ </a:t>
            </a:r>
            <a:r>
              <a:rPr lang="ru-RU" sz="2900" b="1" i="1" dirty="0" err="1"/>
              <a:t>Росрыболоства</a:t>
            </a:r>
            <a:r>
              <a:rPr lang="ru-RU" sz="2900" b="1" i="1" dirty="0"/>
              <a:t>.</a:t>
            </a:r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629400"/>
            <a:ext cx="410402" cy="228600"/>
          </a:xfrm>
        </p:spPr>
        <p:txBody>
          <a:bodyPr rtlCol="0"/>
          <a:lstStyle/>
          <a:p>
            <a:pPr rtl="0"/>
            <a:fld id="{9CD8D479-8942-46E8-A226-A4E01F7A105C}" type="slidenum">
              <a:rPr lang="en-US" smtClean="0"/>
              <a:t>11</a:t>
            </a:fld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1063F3-74DE-4544-9D50-E0BFE8F251B2}" type="datetime1">
              <a:rPr lang="ru-RU" smtClean="0"/>
              <a:t>12.02.2026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</p:spPr>
        <p:txBody>
          <a:bodyPr rtlCol="0"/>
          <a:lstStyle/>
          <a:p>
            <a:pPr rtl="0"/>
            <a:r>
              <a:rPr lang="ru" dirty="0"/>
              <a:t>Согласование строительства ИЖС с МОКТУ </a:t>
            </a:r>
            <a:r>
              <a:rPr lang="ru-RU" dirty="0"/>
              <a:t>Росрыболовства</a:t>
            </a:r>
            <a:endParaRPr lang="en-US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120B74F-FB53-30CB-382C-58704458E7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" y="0"/>
            <a:ext cx="808311" cy="870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005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0401" y="1"/>
            <a:ext cx="11554383" cy="870487"/>
          </a:xfrm>
        </p:spPr>
        <p:txBody>
          <a:bodyPr rtlCol="0">
            <a:noAutofit/>
          </a:bodyPr>
          <a:lstStyle/>
          <a:p>
            <a:pPr algn="ctr" rtl="0"/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Приложение.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7214" y="1361660"/>
            <a:ext cx="11737571" cy="5267740"/>
          </a:xfrm>
          <a:solidFill>
            <a:schemeClr val="accent5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marL="0" indent="0" algn="just" rtl="0">
              <a:buNone/>
            </a:pPr>
            <a:r>
              <a:rPr lang="ru-RU" sz="3200" dirty="0"/>
              <a:t>	</a:t>
            </a:r>
          </a:p>
          <a:p>
            <a:pPr marL="0" indent="0" algn="just" rtl="0">
              <a:buNone/>
            </a:pPr>
            <a:r>
              <a:rPr lang="ru-RU" sz="3200" b="1" dirty="0"/>
              <a:t>	</a:t>
            </a:r>
            <a:r>
              <a:rPr lang="ru-RU" sz="3200" b="1" i="1" dirty="0">
                <a:hlinkClick r:id="rId3"/>
              </a:rPr>
              <a:t>Скачать пример разработанной проектной документации</a:t>
            </a:r>
            <a:r>
              <a:rPr lang="ru-RU" sz="2900" b="1" i="1" dirty="0">
                <a:hlinkClick r:id="rId4" action="ppaction://hlinkfile"/>
              </a:rPr>
              <a:t>.</a:t>
            </a:r>
            <a:endParaRPr lang="ru-RU" sz="2900" b="1" i="1" dirty="0"/>
          </a:p>
          <a:p>
            <a:pPr marL="0" indent="0" algn="just" rtl="0">
              <a:buNone/>
            </a:pPr>
            <a:r>
              <a:rPr lang="ru-RU" sz="2900" b="1" i="1" dirty="0"/>
              <a:t>	Обращаем внимание на необходимость указания параметров строительства, водоснабжения и водоотведения и т.д.,                       </a:t>
            </a:r>
            <a:r>
              <a:rPr lang="ru-RU" sz="2900" b="1" i="1" u="sng" dirty="0"/>
              <a:t>в соответствии с запланированными Вами способами</a:t>
            </a:r>
            <a:r>
              <a:rPr lang="ru-RU" sz="2900" b="1" i="1" dirty="0"/>
              <a:t>.</a:t>
            </a:r>
          </a:p>
          <a:p>
            <a:pPr marL="0" indent="0" algn="just" rtl="0">
              <a:buNone/>
            </a:pPr>
            <a:r>
              <a:rPr lang="ru-RU" sz="2900" b="1" i="1" dirty="0"/>
              <a:t>	Пример разработанной проектной документации является образцом, не является доктриной и может отличаться по определенным параметрам.</a:t>
            </a:r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629400"/>
            <a:ext cx="410402" cy="228600"/>
          </a:xfrm>
        </p:spPr>
        <p:txBody>
          <a:bodyPr rtlCol="0"/>
          <a:lstStyle/>
          <a:p>
            <a:pPr rtl="0"/>
            <a:fld id="{9CD8D479-8942-46E8-A226-A4E01F7A105C}" type="slidenum">
              <a:rPr lang="en-US" smtClean="0"/>
              <a:t>12</a:t>
            </a:fld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1063F3-74DE-4544-9D50-E0BFE8F251B2}" type="datetime1">
              <a:rPr lang="ru-RU" smtClean="0"/>
              <a:t>12.02.2026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</p:spPr>
        <p:txBody>
          <a:bodyPr rtlCol="0"/>
          <a:lstStyle/>
          <a:p>
            <a:pPr rtl="0"/>
            <a:r>
              <a:rPr lang="ru" dirty="0"/>
              <a:t>Согласование строительства ИЖС с МОКТУ </a:t>
            </a:r>
            <a:r>
              <a:rPr lang="ru-RU" dirty="0"/>
              <a:t>Росрыболовства</a:t>
            </a:r>
            <a:endParaRPr lang="en-US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120B74F-FB53-30CB-382C-58704458E76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" y="0"/>
            <a:ext cx="808311" cy="870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37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0402" y="276086"/>
            <a:ext cx="11618114" cy="1461273"/>
          </a:xfrm>
        </p:spPr>
        <p:txBody>
          <a:bodyPr rtlCol="0">
            <a:normAutofit fontScale="90000"/>
          </a:bodyPr>
          <a:lstStyle/>
          <a:p>
            <a:pPr algn="ctr" rtl="0"/>
            <a:r>
              <a:rPr lang="ru-RU" b="1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Общая информация. Зачем мне согласование строительства ИЖС с кем-либо? Почему меня обязывают согласовывать строительство ИЖС с МОКТУ Росрыболовства 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004" y="1737359"/>
            <a:ext cx="11737571" cy="4892041"/>
          </a:xfrm>
          <a:solidFill>
            <a:schemeClr val="accent5">
              <a:lumMod val="20000"/>
              <a:lumOff val="80000"/>
            </a:schemeClr>
          </a:solidFill>
        </p:spPr>
        <p:txBody>
          <a:bodyPr rtlCol="0">
            <a:normAutofit lnSpcReduction="10000"/>
          </a:bodyPr>
          <a:lstStyle/>
          <a:p>
            <a:pPr marL="283464" lvl="1" indent="0" algn="just">
              <a:buNone/>
            </a:pPr>
            <a:r>
              <a:rPr lang="ru-RU" dirty="0"/>
              <a:t>	1. При регистрации земельных участков и/или расположенных на них строений, органами местного самоуправления осуществляется их проверка на предмет обременений (зоны с особыми условиями использования территорий (ЗОУИТ)). Данная процедура обязательна и продиктована требованиями Федерального закона от 25.10.2001 N 136-ФЗ «Земельный кодекс Российской Федерации» .</a:t>
            </a:r>
          </a:p>
          <a:p>
            <a:pPr marL="283464" lvl="1" indent="0" algn="just">
              <a:buNone/>
            </a:pPr>
            <a:r>
              <a:rPr lang="ru-RU" dirty="0"/>
              <a:t>	</a:t>
            </a:r>
          </a:p>
          <a:p>
            <a:pPr marL="283464" lvl="1" indent="0" algn="just">
              <a:buNone/>
            </a:pPr>
            <a:r>
              <a:rPr lang="ru-RU" dirty="0"/>
              <a:t>	2. При условии обременения земельного участка границами водоохранной зоны, прибрежной защитной полосы или береговой полосы водного объекта в соответствии с ЗОУИТ, строительство ИЖС подлежит обязательному согласованию с органами исполнительной власти в области рыболовства (в данном случае с МОКТУ Росрыболовства). Данные требования обязательны и продиктованы </a:t>
            </a:r>
            <a:r>
              <a:rPr lang="ru-RU" dirty="0">
                <a:hlinkClick r:id="rId3"/>
              </a:rPr>
              <a:t>Федеральным законом от 20.12.2004 N 166-ФЗ «О рыболовстве и сохранении водных биологических ресурсов»</a:t>
            </a:r>
            <a:r>
              <a:rPr lang="ru-RU" dirty="0"/>
              <a:t>. </a:t>
            </a:r>
          </a:p>
          <a:p>
            <a:pPr marL="283464" lvl="1" indent="0" algn="just">
              <a:buNone/>
            </a:pPr>
            <a:r>
              <a:rPr lang="ru-RU" dirty="0"/>
              <a:t>	</a:t>
            </a:r>
          </a:p>
          <a:p>
            <a:pPr marL="283464" lvl="1" indent="0" algn="just">
              <a:buNone/>
            </a:pPr>
            <a:r>
              <a:rPr lang="ru-RU" dirty="0"/>
              <a:t>	3. Строительство ИЖС в пределах водоохранной зоны водных объектов оказывает воздействие на водные биоресурсы и среду их обитания, что требует выполнения </a:t>
            </a:r>
            <a:r>
              <a:rPr lang="ru-RU" dirty="0">
                <a:hlinkClick r:id="rId4"/>
              </a:rPr>
              <a:t>Мер по сохранению водных биоресурсов и среды их обитания</a:t>
            </a:r>
            <a:r>
              <a:rPr lang="ru-RU" dirty="0"/>
              <a:t>, а также процедуры согласования строительства ИЖС с МОКТУ Росрыболовства в порядке, утвержденном </a:t>
            </a:r>
            <a:r>
              <a:rPr lang="ru-RU" dirty="0">
                <a:hlinkClick r:id="rId5"/>
              </a:rPr>
              <a:t>Правилами </a:t>
            </a:r>
            <a:r>
              <a:rPr lang="ru-RU" dirty="0">
                <a:hlinkClick r:id="rId6"/>
              </a:rPr>
              <a:t>согласования деятельности, оказывающей воздействие на водные биоресурсы и среду их обитания</a:t>
            </a:r>
            <a:r>
              <a:rPr lang="ru-RU" dirty="0"/>
              <a:t>.</a:t>
            </a:r>
          </a:p>
          <a:p>
            <a:pPr marL="283464" lvl="1" indent="0" algn="ctr">
              <a:buNone/>
            </a:pPr>
            <a:endParaRPr lang="ru-RU" i="1" dirty="0"/>
          </a:p>
          <a:p>
            <a:pPr marL="283464" lvl="1" indent="0" algn="ctr">
              <a:buNone/>
            </a:pPr>
            <a:r>
              <a:rPr lang="ru-RU" i="1" dirty="0"/>
              <a:t>Скачать и подробно ознакомится с законодательством в области рыболовства и сохранения водных биоресурсов можно перейдя по ссылкам (нажав кнопку </a:t>
            </a:r>
            <a:r>
              <a:rPr lang="en-US" i="1" dirty="0"/>
              <a:t>Ctrl)</a:t>
            </a:r>
            <a:r>
              <a:rPr lang="ru-RU" i="1" dirty="0"/>
              <a:t>, они активны.</a:t>
            </a:r>
          </a:p>
          <a:p>
            <a:pPr marL="283464" lvl="1" indent="0" algn="just">
              <a:buNone/>
            </a:pPr>
            <a:endParaRPr lang="ru-RU" dirty="0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629400"/>
            <a:ext cx="410402" cy="228600"/>
          </a:xfrm>
        </p:spPr>
        <p:txBody>
          <a:bodyPr rtlCol="0"/>
          <a:lstStyle/>
          <a:p>
            <a:pPr rtl="0"/>
            <a:fld id="{9CD8D479-8942-46E8-A226-A4E01F7A105C}" type="slidenum">
              <a:rPr lang="en-US" smtClean="0"/>
              <a:t>2</a:t>
            </a:fld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1063F3-74DE-4544-9D50-E0BFE8F251B2}" type="datetime1">
              <a:rPr lang="ru-RU" smtClean="0"/>
              <a:t>12.02.2026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</p:spPr>
        <p:txBody>
          <a:bodyPr rtlCol="0"/>
          <a:lstStyle/>
          <a:p>
            <a:pPr rtl="0"/>
            <a:r>
              <a:rPr lang="ru" dirty="0"/>
              <a:t>Согласование строительства ИЖС с МОКТУ </a:t>
            </a:r>
            <a:r>
              <a:rPr lang="ru-RU" dirty="0"/>
              <a:t>Росрыболовства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61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106A716-EA5A-A091-EEF7-8EFEBDD72A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47" y="0"/>
            <a:ext cx="808311" cy="8704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6942" y="407504"/>
            <a:ext cx="11618114" cy="1419239"/>
          </a:xfrm>
        </p:spPr>
        <p:txBody>
          <a:bodyPr rtlCol="0">
            <a:normAutofit/>
          </a:bodyPr>
          <a:lstStyle/>
          <a:p>
            <a:pPr algn="ctr"/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Какие документы нужны для согласования строительства ИЖС </a:t>
            </a:r>
            <a:br>
              <a:rPr lang="ru-RU" sz="3100" b="1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с МОКТУ Росрыболовства?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7214" y="1911928"/>
            <a:ext cx="11737571" cy="4717472"/>
          </a:xfrm>
          <a:solidFill>
            <a:schemeClr val="accent5">
              <a:lumMod val="20000"/>
              <a:lumOff val="80000"/>
            </a:schemeClr>
          </a:solidFill>
        </p:spPr>
        <p:txBody>
          <a:bodyPr rtlCol="0">
            <a:normAutofit fontScale="85000" lnSpcReduction="20000"/>
          </a:bodyPr>
          <a:lstStyle/>
          <a:p>
            <a:pPr marL="0" indent="0" algn="just" rtl="0">
              <a:buNone/>
            </a:pPr>
            <a:r>
              <a:rPr lang="ru-RU" sz="3200" i="1" dirty="0"/>
              <a:t>	Для согласования строительства ИЖС с МОКТУ Росрыболовства необходимы следующие документы:</a:t>
            </a:r>
          </a:p>
          <a:p>
            <a:pPr marL="457200" indent="-457200" algn="just" rtl="0">
              <a:buAutoNum type="arabicPeriod"/>
            </a:pPr>
            <a:r>
              <a:rPr lang="ru-RU" sz="3200" dirty="0"/>
              <a:t>Заявка на согласование осуществления деятельности, </a:t>
            </a:r>
            <a:r>
              <a:rPr lang="ru-RU" sz="3200" dirty="0">
                <a:hlinkClick r:id="rId5"/>
              </a:rPr>
              <a:t>по утвержденной форме</a:t>
            </a:r>
            <a:r>
              <a:rPr lang="ru-RU" sz="3200" dirty="0"/>
              <a:t>.</a:t>
            </a:r>
          </a:p>
          <a:p>
            <a:pPr marL="457200" indent="-457200" algn="just" rtl="0">
              <a:buAutoNum type="arabicPeriod"/>
            </a:pPr>
            <a:r>
              <a:rPr lang="ru-RU" sz="3200" dirty="0"/>
              <a:t>Проектная документация, выполненная в соответствии с </a:t>
            </a:r>
            <a:r>
              <a:rPr lang="ru-RU" sz="3200" dirty="0">
                <a:hlinkClick r:id="rId6"/>
              </a:rPr>
              <a:t>Правилами согласования</a:t>
            </a:r>
            <a:r>
              <a:rPr lang="ru-RU" sz="3200" dirty="0"/>
              <a:t>.</a:t>
            </a:r>
          </a:p>
          <a:p>
            <a:pPr marL="457200" indent="-457200" algn="just" rtl="0">
              <a:buAutoNum type="arabicPeriod"/>
            </a:pPr>
            <a:r>
              <a:rPr lang="ru-RU" sz="3200" dirty="0"/>
              <a:t>Оценка планируемой деятельности на водные биоресурсы и среду их обитания, выполненная в соответствии с </a:t>
            </a:r>
            <a:r>
              <a:rPr lang="ru-RU" sz="3200" dirty="0">
                <a:hlinkClick r:id="rId7"/>
              </a:rPr>
              <a:t>Мерами по сохранению водных биоресурсов и среды их обитания</a:t>
            </a:r>
            <a:r>
              <a:rPr lang="ru-RU" sz="3200" dirty="0"/>
              <a:t>.</a:t>
            </a:r>
          </a:p>
          <a:p>
            <a:pPr marL="0" indent="0" rtl="0">
              <a:buNone/>
            </a:pPr>
            <a:endParaRPr lang="ru-RU" sz="3200" dirty="0"/>
          </a:p>
          <a:p>
            <a:pPr marL="0" indent="0" algn="ctr" rtl="0">
              <a:buNone/>
            </a:pPr>
            <a:r>
              <a:rPr lang="ru-RU" sz="3200" i="1" dirty="0"/>
              <a:t>Далее мы подробно остановимся на каждом из пунктов, и по окончании презентации, соберем необходимый полный комплект документации для подачи и согласования строительства ИЖС с МОКТУ Росрыболовства. </a:t>
            </a:r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smtClean="0"/>
              <a:t>3</a:t>
            </a:fld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1063F3-74DE-4544-9D50-E0BFE8F251B2}" type="datetime1">
              <a:rPr lang="ru-RU" smtClean="0"/>
              <a:t>12.02.2026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3"/>
          </p:nvPr>
        </p:nvSpPr>
        <p:spPr/>
        <p:txBody>
          <a:bodyPr rtlCol="0"/>
          <a:lstStyle/>
          <a:p>
            <a:pPr rtl="0"/>
            <a:r>
              <a:rPr lang="ru" dirty="0"/>
              <a:t>Согласование строительства ИЖС с МОКТУ </a:t>
            </a:r>
            <a:r>
              <a:rPr lang="ru-RU" dirty="0"/>
              <a:t>Росрыболовства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899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0402" y="276086"/>
            <a:ext cx="11618114" cy="929259"/>
          </a:xfrm>
        </p:spPr>
        <p:txBody>
          <a:bodyPr rtlCol="0">
            <a:noAutofit/>
          </a:bodyPr>
          <a:lstStyle/>
          <a:p>
            <a:pPr algn="ctr" rtl="0"/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1. Заявка на согласование строительства ИЖС. </a:t>
            </a:r>
            <a:br>
              <a:rPr lang="ru-RU" sz="3100" b="1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Заполнение необходимых полей.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7214" y="1205345"/>
            <a:ext cx="11737571" cy="5424055"/>
          </a:xfrm>
          <a:solidFill>
            <a:schemeClr val="accent5">
              <a:lumMod val="20000"/>
              <a:lumOff val="80000"/>
            </a:schemeClr>
          </a:solidFill>
        </p:spPr>
        <p:txBody>
          <a:bodyPr rtlCol="0">
            <a:normAutofit fontScale="55000" lnSpcReduction="20000"/>
          </a:bodyPr>
          <a:lstStyle/>
          <a:p>
            <a:pPr marL="0" indent="0" algn="just" rtl="0">
              <a:buNone/>
            </a:pPr>
            <a:r>
              <a:rPr lang="ru-RU" sz="3200" i="1" dirty="0"/>
              <a:t>	</a:t>
            </a:r>
          </a:p>
          <a:p>
            <a:pPr marL="0" indent="0" algn="just" rtl="0">
              <a:buNone/>
            </a:pPr>
            <a:r>
              <a:rPr lang="ru-RU" sz="3200" i="1" dirty="0"/>
              <a:t>	</a:t>
            </a:r>
            <a:r>
              <a:rPr lang="ru-RU" sz="3200" b="1" i="1" dirty="0"/>
              <a:t>Образец заявки на согласование строительства ИЖС </a:t>
            </a:r>
            <a:r>
              <a:rPr lang="ru-RU" sz="3200" b="1" i="1" dirty="0">
                <a:hlinkClick r:id="rId3"/>
              </a:rPr>
              <a:t>доступен по ссылке</a:t>
            </a:r>
            <a:r>
              <a:rPr lang="ru-RU" sz="3200" b="1" i="1" dirty="0"/>
              <a:t>.</a:t>
            </a:r>
          </a:p>
          <a:p>
            <a:pPr marL="0" indent="0" algn="just" rtl="0">
              <a:buNone/>
            </a:pPr>
            <a:r>
              <a:rPr lang="ru-RU" sz="3200" b="1" i="1" dirty="0"/>
              <a:t>	Обязательные пункты для заполнения:</a:t>
            </a:r>
          </a:p>
          <a:p>
            <a:pPr marL="0" indent="0" algn="just" rtl="0">
              <a:buNone/>
            </a:pPr>
            <a:r>
              <a:rPr lang="ru-RU" sz="3200" b="1" i="1" dirty="0"/>
              <a:t>	- </a:t>
            </a:r>
            <a:r>
              <a:rPr lang="ru-RU" sz="3200" b="1" dirty="0"/>
              <a:t> Наименование территориального органа Росрыболовства (необходимо указать: Московско-Окское территориальное управление Федерального агентства по рыболовству. Допустимо сокращение МОКТУ Росрыболовства).</a:t>
            </a:r>
          </a:p>
          <a:p>
            <a:pPr marL="0" indent="0" algn="just" rtl="0">
              <a:buNone/>
            </a:pPr>
            <a:r>
              <a:rPr lang="ru-RU" sz="3200" b="1" dirty="0"/>
              <a:t>	- Дата заполнения заявки.</a:t>
            </a:r>
          </a:p>
          <a:p>
            <a:pPr marL="0" indent="0" algn="just" rtl="0">
              <a:buNone/>
            </a:pPr>
            <a:r>
              <a:rPr lang="ru-RU" sz="3200" b="1" dirty="0"/>
              <a:t>	- Пункт 2 (с подпунктами). В данном пункте необходимо указать ФИО и адрес проживания (в том числе для получения оригинала заключения почтой России, в случае необходимости).</a:t>
            </a:r>
          </a:p>
          <a:p>
            <a:pPr marL="0" indent="0" algn="just" rtl="0">
              <a:buNone/>
            </a:pPr>
            <a:r>
              <a:rPr lang="ru-RU" sz="3200" b="1" dirty="0"/>
              <a:t>	- Пункт 3. В данном пункте необходимо указать титул проекта: «Строительство ИЖС на земельном участке с кадастровым номером (</a:t>
            </a:r>
            <a:r>
              <a:rPr lang="ru-RU" sz="3200" b="1" i="1" dirty="0"/>
              <a:t>Ваш К/Н)</a:t>
            </a:r>
            <a:r>
              <a:rPr lang="ru-RU" sz="3200" b="1" dirty="0"/>
              <a:t> по адресу: (</a:t>
            </a:r>
            <a:r>
              <a:rPr lang="ru-RU" sz="3200" b="1" i="1" dirty="0"/>
              <a:t>Ваш адрес размещения ИЖС</a:t>
            </a:r>
            <a:r>
              <a:rPr lang="ru-RU" sz="3200" b="1" dirty="0"/>
              <a:t>).</a:t>
            </a:r>
          </a:p>
          <a:p>
            <a:pPr marL="0" indent="0" algn="just" rtl="0">
              <a:buNone/>
            </a:pPr>
            <a:r>
              <a:rPr lang="ru-RU" sz="3200" b="1" dirty="0"/>
              <a:t>	- Пункт 9. Опись документации: Проектная документация; Меры по сохранению водных биоресурсов.</a:t>
            </a:r>
          </a:p>
          <a:p>
            <a:pPr marL="0" indent="0" algn="just" rtl="0">
              <a:buNone/>
            </a:pPr>
            <a:r>
              <a:rPr lang="ru-RU" sz="3200" b="1" dirty="0"/>
              <a:t>	</a:t>
            </a:r>
            <a:r>
              <a:rPr lang="ru-RU" sz="3200" b="1" i="1" dirty="0"/>
              <a:t>Пример корректно заполненной заявки представлен на следующем слайде. Необходимые к заполнению поля выделены красным цветом.</a:t>
            </a:r>
          </a:p>
          <a:p>
            <a:pPr marL="0" indent="0" algn="ctr" rtl="0">
              <a:buNone/>
            </a:pPr>
            <a:endParaRPr lang="ru-RU" i="1" dirty="0"/>
          </a:p>
          <a:p>
            <a:pPr marL="0" indent="0" algn="ctr" rtl="0">
              <a:buNone/>
            </a:pPr>
            <a:r>
              <a:rPr lang="ru-RU" i="1" dirty="0"/>
              <a:t>В случае предоставления заявки и прилагаемых к ней документов лично в МОКТУ Росрыболовства или посредством почтового/курьерского отправления, заявку необходимо распечатать, заполнить необходимые поля, указать инициалы и подписать собственноручно. </a:t>
            </a:r>
          </a:p>
          <a:p>
            <a:pPr marL="0" indent="0" algn="ctr" rtl="0">
              <a:buNone/>
            </a:pPr>
            <a:r>
              <a:rPr lang="ru-RU" i="1" dirty="0"/>
              <a:t>В случае предоставления заявки и прилагаемой к ней документации в МОКТУ Росрыболовства или посредством почтового/курьерского отправления третьими лицами по доверенности, необходимо приложить копию доверенности (в свободной форме) на предоставление интересов в МОКТУ Росрыболовства.</a:t>
            </a:r>
          </a:p>
          <a:p>
            <a:pPr marL="0" indent="0" algn="ctr" rtl="0">
              <a:buNone/>
            </a:pPr>
            <a:r>
              <a:rPr lang="ru-RU" i="1" dirty="0"/>
              <a:t>При подаче заявки и прилагаемой к ней документации в МОКТУ Росрыболовства в электронном виде, необходимо подписать документы усиленной квалифицированной цифровой подписью.</a:t>
            </a:r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629400"/>
            <a:ext cx="410402" cy="228600"/>
          </a:xfrm>
        </p:spPr>
        <p:txBody>
          <a:bodyPr rtlCol="0"/>
          <a:lstStyle/>
          <a:p>
            <a:pPr rtl="0"/>
            <a:fld id="{9CD8D479-8942-46E8-A226-A4E01F7A105C}" type="slidenum">
              <a:rPr lang="en-US" smtClean="0"/>
              <a:t>4</a:t>
            </a:fld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1063F3-74DE-4544-9D50-E0BFE8F251B2}" type="datetime1">
              <a:rPr lang="ru-RU" smtClean="0"/>
              <a:t>12.02.2026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</p:spPr>
        <p:txBody>
          <a:bodyPr rtlCol="0"/>
          <a:lstStyle/>
          <a:p>
            <a:pPr rtl="0"/>
            <a:r>
              <a:rPr lang="ru" dirty="0"/>
              <a:t>Согласование строительства ИЖС с МОКТУ </a:t>
            </a:r>
            <a:r>
              <a:rPr lang="ru-RU" dirty="0"/>
              <a:t>Росрыболовства</a:t>
            </a:r>
            <a:endParaRPr lang="en-US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ECDBA65-3EDB-6EF6-5390-86994B93FC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47" y="0"/>
            <a:ext cx="808311" cy="870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384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0788" y="276086"/>
            <a:ext cx="11618114" cy="871069"/>
          </a:xfrm>
        </p:spPr>
        <p:txBody>
          <a:bodyPr rtlCol="0">
            <a:noAutofit/>
          </a:bodyPr>
          <a:lstStyle/>
          <a:p>
            <a:pPr algn="ctr" rtl="0"/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Пример корректно заполненной заявки </a:t>
            </a:r>
            <a:br>
              <a:rPr lang="ru-RU" sz="3100" b="1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на согласование строительства ИЖС.</a:t>
            </a:r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629400"/>
            <a:ext cx="410402" cy="228600"/>
          </a:xfrm>
        </p:spPr>
        <p:txBody>
          <a:bodyPr rtlCol="0"/>
          <a:lstStyle/>
          <a:p>
            <a:pPr rtl="0"/>
            <a:fld id="{9CD8D479-8942-46E8-A226-A4E01F7A105C}" type="slidenum">
              <a:rPr lang="en-US" smtClean="0"/>
              <a:t>5</a:t>
            </a:fld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1063F3-74DE-4544-9D50-E0BFE8F251B2}" type="datetime1">
              <a:rPr lang="ru-RU" smtClean="0"/>
              <a:t>12.02.2026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</p:spPr>
        <p:txBody>
          <a:bodyPr rtlCol="0"/>
          <a:lstStyle/>
          <a:p>
            <a:pPr rtl="0"/>
            <a:r>
              <a:rPr lang="ru" dirty="0"/>
              <a:t>Согласование строительства ИЖС с МОКТУ </a:t>
            </a:r>
            <a:r>
              <a:rPr lang="ru-RU" dirty="0"/>
              <a:t>Росрыболовства</a:t>
            </a:r>
            <a:endParaRPr lang="en-US" dirty="0"/>
          </a:p>
        </p:txBody>
      </p:sp>
      <p:pic>
        <p:nvPicPr>
          <p:cNvPr id="10" name="Рисунок 9" descr="Изображение выглядит как текст, снимок экрана, Шрифт, документ&#10;&#10;Автоматически созданное описание">
            <a:extLst>
              <a:ext uri="{FF2B5EF4-FFF2-40B4-BE49-F238E27FC236}">
                <a16:creationId xmlns:a16="http://schemas.microsoft.com/office/drawing/2014/main" id="{741B72F0-8F12-E2C9-41AE-163E8516AE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286" y="1147155"/>
            <a:ext cx="8294346" cy="5382705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40FADB53-8844-BCF0-5CE2-BD58B37024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47" y="0"/>
            <a:ext cx="808311" cy="870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451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0402" y="276086"/>
            <a:ext cx="11618114" cy="1303332"/>
          </a:xfrm>
        </p:spPr>
        <p:txBody>
          <a:bodyPr rtlCol="0">
            <a:noAutofit/>
          </a:bodyPr>
          <a:lstStyle/>
          <a:p>
            <a:pPr algn="ctr" rtl="0"/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2. Проектная документация. </a:t>
            </a:r>
            <a:br>
              <a:rPr lang="ru-RU" sz="3100" b="1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Что необходимо знать при подготовке? Что должна в себе содержать проектная документация?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7214" y="1685093"/>
            <a:ext cx="11737571" cy="4944307"/>
          </a:xfrm>
          <a:solidFill>
            <a:schemeClr val="accent5">
              <a:lumMod val="20000"/>
              <a:lumOff val="80000"/>
            </a:schemeClr>
          </a:solidFill>
        </p:spPr>
        <p:txBody>
          <a:bodyPr rtlCol="0">
            <a:normAutofit fontScale="70000" lnSpcReduction="20000"/>
          </a:bodyPr>
          <a:lstStyle/>
          <a:p>
            <a:pPr marL="0" indent="0" algn="just" rtl="0">
              <a:buNone/>
            </a:pPr>
            <a:r>
              <a:rPr lang="ru-RU" sz="3200" dirty="0"/>
              <a:t>	</a:t>
            </a:r>
          </a:p>
          <a:p>
            <a:pPr marL="0" indent="0" algn="just" rtl="0">
              <a:buNone/>
            </a:pPr>
            <a:r>
              <a:rPr lang="ru-RU" sz="3200" dirty="0"/>
              <a:t>	При подготовке проектной документации и дальнейшей реализации работ по строительству ИЖС, необходимо, в том числе, руководствоваться требованиями Федерального закона от 03.06.2006 N 74-ФЗ «Водный кодекс Российской Федерации».</a:t>
            </a:r>
          </a:p>
          <a:p>
            <a:pPr marL="0" indent="0" algn="just" rtl="0">
              <a:buNone/>
            </a:pPr>
            <a:r>
              <a:rPr lang="ru-RU" sz="3200" dirty="0"/>
              <a:t>	</a:t>
            </a:r>
            <a:r>
              <a:rPr lang="ru-RU" sz="3200" dirty="0">
                <a:solidFill>
                  <a:srgbClr val="FF0000"/>
                </a:solidFill>
              </a:rPr>
              <a:t>Статьями 6, 60, 65 </a:t>
            </a:r>
            <a:r>
              <a:rPr lang="ru-RU" sz="3200" dirty="0"/>
              <a:t>Федерального закона от 03.06.2006 N 74-ФЗ                       </a:t>
            </a:r>
            <a:r>
              <a:rPr lang="ru-RU" sz="3200" b="1" dirty="0">
                <a:solidFill>
                  <a:srgbClr val="FF0000"/>
                </a:solidFill>
              </a:rPr>
              <a:t>прямо запрещены </a:t>
            </a:r>
            <a:r>
              <a:rPr lang="ru-RU" sz="3200" dirty="0"/>
              <a:t>определенные виды деятельности в границах водоохранной зоны, прибрежной защитной и береговой полос водных объектов. Также данными статьями предусмотрены обязательные требования к условиям проведения работ на указанных территориях.</a:t>
            </a:r>
          </a:p>
          <a:p>
            <a:pPr marL="0" indent="0" algn="just" rtl="0">
              <a:buNone/>
            </a:pPr>
            <a:r>
              <a:rPr lang="ru-RU" sz="3200" dirty="0"/>
              <a:t>	Проектная документация должна предусматривать выполнение данных требований.</a:t>
            </a:r>
          </a:p>
          <a:p>
            <a:pPr marL="0" indent="0" algn="just">
              <a:buNone/>
            </a:pPr>
            <a:r>
              <a:rPr lang="ru-RU" sz="3200" dirty="0"/>
              <a:t>	</a:t>
            </a:r>
            <a:r>
              <a:rPr lang="ru-RU" sz="3400" b="1" i="1" dirty="0"/>
              <a:t>Скачать пошаговую инструкцию по подготовке проектной документации</a:t>
            </a:r>
            <a:r>
              <a:rPr lang="ru-RU" sz="3200" b="1" i="1" dirty="0"/>
              <a:t>, необходимой для согласования с МОКТУ Росрыболовства можно скачать по ссылке </a:t>
            </a:r>
            <a:r>
              <a:rPr lang="en-US" sz="3200" b="1" i="1" dirty="0">
                <a:hlinkClick r:id="rId3"/>
              </a:rPr>
              <a:t>https://moktu.fish.gov.ru/upload/iblock/2e5/bgqe31mbsorf3zvrawqe5xi5whhcx0vk.doc</a:t>
            </a:r>
            <a:r>
              <a:rPr lang="ru-RU" sz="3200" b="1" i="1" dirty="0"/>
              <a:t> . </a:t>
            </a:r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629400"/>
            <a:ext cx="410402" cy="228600"/>
          </a:xfrm>
        </p:spPr>
        <p:txBody>
          <a:bodyPr rtlCol="0"/>
          <a:lstStyle/>
          <a:p>
            <a:pPr rtl="0"/>
            <a:fld id="{9CD8D479-8942-46E8-A226-A4E01F7A105C}" type="slidenum">
              <a:rPr lang="en-US" smtClean="0"/>
              <a:t>6</a:t>
            </a:fld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1063F3-74DE-4544-9D50-E0BFE8F251B2}" type="datetime1">
              <a:rPr lang="ru-RU" smtClean="0"/>
              <a:t>12.02.2026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</p:spPr>
        <p:txBody>
          <a:bodyPr rtlCol="0"/>
          <a:lstStyle/>
          <a:p>
            <a:pPr rtl="0"/>
            <a:r>
              <a:rPr lang="ru" dirty="0"/>
              <a:t>Согласование строительства ИЖС с МОКТУ </a:t>
            </a:r>
            <a:r>
              <a:rPr lang="ru-RU" dirty="0"/>
              <a:t>Росрыболовства</a:t>
            </a:r>
            <a:endParaRPr lang="en-US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120B74F-FB53-30CB-382C-58704458E7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" y="0"/>
            <a:ext cx="808311" cy="870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875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0401" y="814605"/>
            <a:ext cx="11618114" cy="870488"/>
          </a:xfrm>
        </p:spPr>
        <p:txBody>
          <a:bodyPr rtlCol="0">
            <a:noAutofit/>
          </a:bodyPr>
          <a:lstStyle/>
          <a:p>
            <a:pPr algn="ctr" rtl="0"/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3. Меры по сохранению водных биоресурсов и среды их обитания. Оценка воздействия на водные биоресурсы и среду их обитания.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7214" y="1685093"/>
            <a:ext cx="11737571" cy="4944307"/>
          </a:xfrm>
          <a:solidFill>
            <a:schemeClr val="accent5">
              <a:lumMod val="20000"/>
              <a:lumOff val="80000"/>
            </a:schemeClr>
          </a:solidFill>
        </p:spPr>
        <p:txBody>
          <a:bodyPr rtlCol="0">
            <a:normAutofit fontScale="62500" lnSpcReduction="20000"/>
          </a:bodyPr>
          <a:lstStyle/>
          <a:p>
            <a:pPr marL="0" indent="0" algn="just" rtl="0">
              <a:buNone/>
            </a:pPr>
            <a:r>
              <a:rPr lang="ru-RU" sz="3200" dirty="0"/>
              <a:t>	</a:t>
            </a:r>
          </a:p>
          <a:p>
            <a:pPr marL="0" indent="0" algn="just" rtl="0">
              <a:buNone/>
            </a:pPr>
            <a:r>
              <a:rPr lang="ru-RU" sz="3200" dirty="0"/>
              <a:t>	 На предыдущем этапе мы разобрали требования к содержанию проектной документации. В проектной документации указали необходимые параметры застройки и иные сведения в отношении строительства ИЖС. Учли требования Федерального законодательства в отношении объекта ИЖС на период строительства и эксплуатации. </a:t>
            </a:r>
          </a:p>
          <a:p>
            <a:pPr marL="0" indent="0" algn="just" rtl="0">
              <a:buNone/>
            </a:pPr>
            <a:r>
              <a:rPr lang="ru-RU" sz="3200" dirty="0"/>
              <a:t>	Следующим этапом подготовки материалов является разработка мер по сохранению водных биоресурсов и среды их обитания. </a:t>
            </a:r>
          </a:p>
          <a:p>
            <a:pPr marL="0" indent="0" algn="just" rtl="0">
              <a:buNone/>
            </a:pPr>
            <a:r>
              <a:rPr lang="ru-RU" sz="3200" dirty="0"/>
              <a:t>	</a:t>
            </a:r>
            <a:r>
              <a:rPr lang="ru-RU" sz="3100" b="1" i="1" dirty="0"/>
              <a:t>Оценка воздействия планируемой деятельности на водные биоресурсы и среду их обитания (Меры по сохранению водных биологических ресурсов и среды их обитания), в рамках строительства ИЖС, </a:t>
            </a:r>
            <a:r>
              <a:rPr lang="ru-RU" sz="3200" b="1" i="1" dirty="0"/>
              <a:t>стандартизирована и приведена к единообразию для Вашего удобства. </a:t>
            </a:r>
          </a:p>
          <a:p>
            <a:pPr marL="0" indent="0" algn="just" rtl="0">
              <a:buNone/>
            </a:pPr>
            <a:r>
              <a:rPr lang="ru-RU" sz="3200" b="1" i="1" dirty="0"/>
              <a:t>	Все, что необходимо выполнить для ее разработки – </a:t>
            </a:r>
            <a:r>
              <a:rPr lang="ru-RU" sz="4000" b="1" i="1" dirty="0">
                <a:hlinkClick r:id="rId3"/>
              </a:rPr>
              <a:t>скачать файл</a:t>
            </a:r>
            <a:r>
              <a:rPr lang="ru-RU" sz="3200" b="1" i="1" dirty="0"/>
              <a:t>, и продублировать информацию в проектной документации. </a:t>
            </a:r>
          </a:p>
          <a:p>
            <a:pPr marL="0" indent="0" algn="just" rtl="0">
              <a:buNone/>
            </a:pPr>
            <a:r>
              <a:rPr lang="ru-RU" sz="3200" b="1" i="1" dirty="0"/>
              <a:t>	На этом, подготовка проектной документации и мер по сохранению водных биоресурсов, необходимых для согласования строительства ИЖС с МОКТУ Росрыболовства завершена.</a:t>
            </a:r>
            <a:r>
              <a:rPr lang="ru-RU" sz="3200" dirty="0"/>
              <a:t> </a:t>
            </a:r>
          </a:p>
          <a:p>
            <a:pPr marL="0" indent="0" algn="just" rtl="0">
              <a:buNone/>
            </a:pPr>
            <a:r>
              <a:rPr lang="ru-RU" sz="3200" dirty="0"/>
              <a:t>	</a:t>
            </a:r>
            <a:r>
              <a:rPr lang="ru-RU" sz="3200" i="1" dirty="0"/>
              <a:t>Пример готовой проектной документации, предусматривающей меры по сохранению водных биоресурсов и выполнение требований действующего законодательства, представлен в приложении к презентации.</a:t>
            </a:r>
          </a:p>
          <a:p>
            <a:pPr marL="0" indent="0" algn="just" rtl="0">
              <a:buNone/>
            </a:pPr>
            <a:endParaRPr lang="ru-RU" sz="2500" i="1" dirty="0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629400"/>
            <a:ext cx="410402" cy="228600"/>
          </a:xfrm>
        </p:spPr>
        <p:txBody>
          <a:bodyPr rtlCol="0"/>
          <a:lstStyle/>
          <a:p>
            <a:pPr rtl="0"/>
            <a:fld id="{9CD8D479-8942-46E8-A226-A4E01F7A105C}" type="slidenum">
              <a:rPr lang="en-US" smtClean="0"/>
              <a:t>7</a:t>
            </a:fld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1063F3-74DE-4544-9D50-E0BFE8F251B2}" type="datetime1">
              <a:rPr lang="ru-RU" smtClean="0"/>
              <a:t>12.02.2026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</p:spPr>
        <p:txBody>
          <a:bodyPr rtlCol="0"/>
          <a:lstStyle/>
          <a:p>
            <a:pPr rtl="0"/>
            <a:r>
              <a:rPr lang="ru" dirty="0"/>
              <a:t>Согласование строительства ИЖС с МОКТУ </a:t>
            </a:r>
            <a:r>
              <a:rPr lang="ru-RU" dirty="0"/>
              <a:t>Росрыболовства</a:t>
            </a:r>
            <a:endParaRPr lang="en-US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120B74F-FB53-30CB-382C-58704458E7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" y="0"/>
            <a:ext cx="808311" cy="870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193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0788" y="159027"/>
            <a:ext cx="11618114" cy="870488"/>
          </a:xfrm>
        </p:spPr>
        <p:txBody>
          <a:bodyPr rtlCol="0">
            <a:noAutofit/>
          </a:bodyPr>
          <a:lstStyle/>
          <a:p>
            <a:pPr algn="ctr" rtl="0"/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Способы подачи заявки и прилагаемой проектной документации по строительству ИЖС.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7214" y="1083365"/>
            <a:ext cx="11737571" cy="5426765"/>
          </a:xfrm>
          <a:solidFill>
            <a:schemeClr val="accent5">
              <a:lumMod val="20000"/>
              <a:lumOff val="80000"/>
            </a:schemeClr>
          </a:solidFill>
        </p:spPr>
        <p:txBody>
          <a:bodyPr rtlCol="0">
            <a:normAutofit fontScale="92500" lnSpcReduction="10000"/>
          </a:bodyPr>
          <a:lstStyle/>
          <a:p>
            <a:pPr marL="0" indent="0" algn="just" rtl="0">
              <a:buNone/>
            </a:pPr>
            <a:r>
              <a:rPr lang="ru-RU" sz="3200" dirty="0"/>
              <a:t>	На сегодняшний день доступны следующие способы подачи заявки и проектной документации по строительству ИЖС:</a:t>
            </a:r>
          </a:p>
          <a:p>
            <a:pPr marL="0" indent="0" algn="just" rtl="0">
              <a:buNone/>
            </a:pPr>
            <a:r>
              <a:rPr lang="ru-RU" sz="3200" dirty="0"/>
              <a:t>	1. Лично в МОКТУ Росрыболовства.</a:t>
            </a:r>
          </a:p>
          <a:p>
            <a:pPr marL="0" indent="0" algn="just" rtl="0">
              <a:buNone/>
            </a:pPr>
            <a:r>
              <a:rPr lang="ru-RU" sz="3200" dirty="0"/>
              <a:t>	2. Почтовым отправлением (либо курьерской службой).</a:t>
            </a:r>
          </a:p>
          <a:p>
            <a:pPr marL="0" indent="0" algn="just" rtl="0">
              <a:buNone/>
            </a:pPr>
            <a:r>
              <a:rPr lang="ru-RU" sz="3200" dirty="0"/>
              <a:t>	3. В электронном виде, в форме электронного документа (необходимо наличие квалифицированной электронной цифровой подписи (ЭЦП).</a:t>
            </a:r>
          </a:p>
          <a:p>
            <a:pPr marL="0" indent="0" algn="just" rtl="0">
              <a:buNone/>
            </a:pPr>
            <a:r>
              <a:rPr lang="ru-RU" sz="3200" dirty="0"/>
              <a:t>	4. Посредством заполнения заявления на Едином Портале Государственных Услуг (ЕПГУ). </a:t>
            </a:r>
          </a:p>
          <a:p>
            <a:pPr marL="0" indent="0" algn="just" rtl="0">
              <a:buNone/>
            </a:pPr>
            <a:r>
              <a:rPr lang="ru-RU" sz="3200" dirty="0"/>
              <a:t>	</a:t>
            </a:r>
            <a:r>
              <a:rPr lang="ru-RU" sz="3200" i="1" dirty="0"/>
              <a:t> </a:t>
            </a:r>
          </a:p>
          <a:p>
            <a:pPr marL="0" indent="0" algn="just" rtl="0">
              <a:buNone/>
            </a:pPr>
            <a:r>
              <a:rPr lang="ru-RU" sz="3200" i="1" dirty="0"/>
              <a:t>	</a:t>
            </a:r>
            <a:endParaRPr lang="ru-RU" sz="3200" dirty="0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629400"/>
            <a:ext cx="410402" cy="228600"/>
          </a:xfrm>
        </p:spPr>
        <p:txBody>
          <a:bodyPr rtlCol="0"/>
          <a:lstStyle/>
          <a:p>
            <a:pPr rtl="0"/>
            <a:fld id="{9CD8D479-8942-46E8-A226-A4E01F7A105C}" type="slidenum">
              <a:rPr lang="en-US" smtClean="0"/>
              <a:t>8</a:t>
            </a:fld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1063F3-74DE-4544-9D50-E0BFE8F251B2}" type="datetime1">
              <a:rPr lang="ru-RU" smtClean="0"/>
              <a:t>12.02.2026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</p:spPr>
        <p:txBody>
          <a:bodyPr rtlCol="0"/>
          <a:lstStyle/>
          <a:p>
            <a:pPr rtl="0"/>
            <a:r>
              <a:rPr lang="ru" dirty="0"/>
              <a:t>Согласование строительства ИЖС с МОКТУ </a:t>
            </a:r>
            <a:r>
              <a:rPr lang="ru-RU" dirty="0"/>
              <a:t>Росрыболовства</a:t>
            </a:r>
            <a:endParaRPr lang="en-US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120B74F-FB53-30CB-382C-58704458E7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" y="0"/>
            <a:ext cx="808311" cy="870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591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0401" y="347870"/>
            <a:ext cx="11554383" cy="1099088"/>
          </a:xfrm>
        </p:spPr>
        <p:txBody>
          <a:bodyPr rtlCol="0">
            <a:noAutofit/>
          </a:bodyPr>
          <a:lstStyle/>
          <a:p>
            <a:pPr algn="ctr" rtl="0"/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Порядок подачи заявки и прилагаемой проектной документации по строительству ИЖС.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7214" y="1446958"/>
            <a:ext cx="11737571" cy="5182442"/>
          </a:xfrm>
          <a:solidFill>
            <a:schemeClr val="accent5">
              <a:lumMod val="20000"/>
              <a:lumOff val="80000"/>
            </a:schemeClr>
          </a:solidFill>
        </p:spPr>
        <p:txBody>
          <a:bodyPr rtlCol="0">
            <a:normAutofit fontScale="62500" lnSpcReduction="20000"/>
          </a:bodyPr>
          <a:lstStyle/>
          <a:p>
            <a:pPr marL="0" indent="0" algn="just" rtl="0">
              <a:buNone/>
            </a:pPr>
            <a:r>
              <a:rPr lang="ru-RU" sz="3200" dirty="0"/>
              <a:t>	1. При отсутствии квалифицированной электронной цифровой подписи (ЭЦП) возможно:  </a:t>
            </a:r>
          </a:p>
          <a:p>
            <a:pPr marL="0" indent="0" algn="just" rtl="0">
              <a:buNone/>
            </a:pPr>
            <a:r>
              <a:rPr lang="ru-RU" sz="3200" dirty="0"/>
              <a:t>	- Направить заявку и проектную документацию почтой России/курьерской службой. Адрес получателя: Московско-Окское территориальное управление Росрыболовства. Адрес: 117105, г. Москва, Варшавское шоссе, д. 39А; </a:t>
            </a:r>
          </a:p>
          <a:p>
            <a:pPr marL="0" indent="0" algn="just" rtl="0">
              <a:buNone/>
            </a:pPr>
            <a:r>
              <a:rPr lang="ru-RU" sz="3200" dirty="0"/>
              <a:t>	- Подать заявку и проектную документацию лично в кабинет № 105 на 1-ом этаже МОКТУ </a:t>
            </a:r>
            <a:r>
              <a:rPr lang="ru-RU" sz="3200" dirty="0" err="1"/>
              <a:t>Росрыболоства</a:t>
            </a:r>
            <a:r>
              <a:rPr lang="ru-RU" sz="3200" dirty="0"/>
              <a:t> по адресу: г. Москва, Варшавское шоссе, д. 39А. График работы: </a:t>
            </a:r>
            <a:r>
              <a:rPr lang="ru-RU" sz="3200" dirty="0" err="1"/>
              <a:t>пн-чт</a:t>
            </a:r>
            <a:r>
              <a:rPr lang="ru-RU" sz="3200" dirty="0"/>
              <a:t>: с 09.30-17.30, </a:t>
            </a:r>
            <a:r>
              <a:rPr lang="ru-RU" sz="3200" dirty="0" err="1"/>
              <a:t>пт</a:t>
            </a:r>
            <a:r>
              <a:rPr lang="ru-RU" sz="3200" dirty="0"/>
              <a:t>: 09.30-16.15, обед:13.00-13.45.</a:t>
            </a:r>
          </a:p>
          <a:p>
            <a:pPr marL="0" indent="0" algn="just" rtl="0">
              <a:buNone/>
            </a:pPr>
            <a:r>
              <a:rPr lang="ru-RU" sz="3200" dirty="0"/>
              <a:t>	Также заявку и проектную документации возможно поместить в специализированный бокс с надписью «Московско-Окское территориальное управление Росрыболовства», расположенный на первом этаже здания, при входе справа (</a:t>
            </a:r>
            <a:r>
              <a:rPr lang="ru-RU" sz="3200" i="1" dirty="0"/>
              <a:t>например при обращении в обеденное время или до момента начала и окончания личного приема документов или иных ситуациях</a:t>
            </a:r>
            <a:r>
              <a:rPr lang="ru-RU" sz="3200" dirty="0"/>
              <a:t>).</a:t>
            </a:r>
          </a:p>
          <a:p>
            <a:pPr marL="0" indent="0" algn="just" rtl="0">
              <a:buNone/>
            </a:pPr>
            <a:r>
              <a:rPr lang="ru-RU" sz="3200" dirty="0"/>
              <a:t>	2. В электронном виде, в форме электронного документа (при наличии квалифицированной электронной цифровой подписи (ЭЦП)): </a:t>
            </a:r>
          </a:p>
          <a:p>
            <a:pPr marL="0" indent="0" algn="just" rtl="0">
              <a:buNone/>
            </a:pPr>
            <a:r>
              <a:rPr lang="ru-RU" sz="3200" dirty="0"/>
              <a:t>	- Подать заявку посредством Единого портала государственных услуг (Госуслуги)  по адресу: </a:t>
            </a:r>
            <a:r>
              <a:rPr lang="ru-RU" sz="3200" dirty="0">
                <a:hlinkClick r:id="rId3"/>
              </a:rPr>
              <a:t>https://www.gosuslugi.ru/611347/1/form</a:t>
            </a:r>
            <a:r>
              <a:rPr lang="ru-RU" sz="3200" dirty="0"/>
              <a:t>;  	</a:t>
            </a:r>
          </a:p>
          <a:p>
            <a:pPr marL="0" indent="0" algn="just" rtl="0">
              <a:buNone/>
            </a:pPr>
            <a:r>
              <a:rPr lang="ru-RU" sz="3200" dirty="0"/>
              <a:t>	- Направить заявку и прилагаемую документацию на официальную электронную почту МОКТУ Росрыболовства (подписать ЭЦП заявку и проектную документацию и направить на электронную почту МОКТУ Росрыболовства по адресу: </a:t>
            </a:r>
            <a:r>
              <a:rPr lang="ru-RU" sz="3200" dirty="0" err="1">
                <a:hlinkClick r:id="rId4"/>
              </a:rPr>
              <a:t>moktu@moktu</a:t>
            </a:r>
            <a:r>
              <a:rPr lang="ru-RU" sz="3200" dirty="0">
                <a:hlinkClick r:id="rId4"/>
              </a:rPr>
              <a:t>.</a:t>
            </a:r>
            <a:r>
              <a:rPr lang="en-US" sz="3200" dirty="0">
                <a:hlinkClick r:id="rId4"/>
              </a:rPr>
              <a:t>fish.gov.</a:t>
            </a:r>
            <a:r>
              <a:rPr lang="ru-RU" sz="3200" dirty="0" err="1">
                <a:hlinkClick r:id="rId4"/>
              </a:rPr>
              <a:t>ru</a:t>
            </a:r>
            <a:r>
              <a:rPr lang="ru-RU" sz="3200" dirty="0"/>
              <a:t>, с пометкой «Заявка на согласование ИЖС»).</a:t>
            </a:r>
          </a:p>
          <a:p>
            <a:pPr marL="0" indent="0" algn="just" rtl="0">
              <a:buNone/>
            </a:pPr>
            <a:endParaRPr lang="ru-RU" sz="3200" dirty="0"/>
          </a:p>
          <a:p>
            <a:pPr marL="0" indent="0" algn="just" rtl="0">
              <a:buNone/>
            </a:pPr>
            <a:endParaRPr lang="ru-RU" sz="3200" dirty="0"/>
          </a:p>
          <a:p>
            <a:pPr marL="0" indent="0" algn="just" rtl="0">
              <a:buNone/>
            </a:pPr>
            <a:endParaRPr lang="ru-RU" sz="3200" dirty="0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629400"/>
            <a:ext cx="410402" cy="228600"/>
          </a:xfrm>
        </p:spPr>
        <p:txBody>
          <a:bodyPr rtlCol="0"/>
          <a:lstStyle/>
          <a:p>
            <a:pPr rtl="0"/>
            <a:fld id="{9CD8D479-8942-46E8-A226-A4E01F7A105C}" type="slidenum">
              <a:rPr lang="en-US" smtClean="0"/>
              <a:t>9</a:t>
            </a:fld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1063F3-74DE-4544-9D50-E0BFE8F251B2}" type="datetime1">
              <a:rPr lang="ru-RU" smtClean="0"/>
              <a:t>12.02.2026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</p:spPr>
        <p:txBody>
          <a:bodyPr rtlCol="0"/>
          <a:lstStyle/>
          <a:p>
            <a:pPr rtl="0"/>
            <a:r>
              <a:rPr lang="ru" dirty="0"/>
              <a:t>Согласование строительства ИЖС с МОКТУ ФАР</a:t>
            </a:r>
            <a:endParaRPr lang="en-US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120B74F-FB53-30CB-382C-58704458E76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" y="0"/>
            <a:ext cx="808311" cy="870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441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Экология 16x9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064208_TF03098889.potx" id="{6E782BF9-2EAE-4A35-8194-CFD4D75475FE}" vid="{18C159E4-9044-4474-91D5-8A91EED38B47}"/>
    </a:ext>
  </a:extLst>
</a:theme>
</file>

<file path=ppt/theme/theme2.xml><?xml version="1.0" encoding="utf-8"?>
<a:theme xmlns:a="http://schemas.openxmlformats.org/drawingml/2006/main" name="Тема Offic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cology">
    <a:dk1>
      <a:srgbClr val="4D3E2F"/>
    </a:dk1>
    <a:lt1>
      <a:sysClr val="window" lastClr="FFFFFF"/>
    </a:lt1>
    <a:dk2>
      <a:srgbClr val="000000"/>
    </a:dk2>
    <a:lt2>
      <a:srgbClr val="DDDDDD"/>
    </a:lt2>
    <a:accent1>
      <a:srgbClr val="8BAA00"/>
    </a:accent1>
    <a:accent2>
      <a:srgbClr val="2A6CB2"/>
    </a:accent2>
    <a:accent3>
      <a:srgbClr val="795837"/>
    </a:accent3>
    <a:accent4>
      <a:srgbClr val="D18316"/>
    </a:accent4>
    <a:accent5>
      <a:srgbClr val="79B4F0"/>
    </a:accent5>
    <a:accent6>
      <a:srgbClr val="CDC80F"/>
    </a:accent6>
    <a:hlink>
      <a:srgbClr val="2A6CB2"/>
    </a:hlink>
    <a:folHlink>
      <a:srgbClr val="808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</TotalTime>
  <Words>1669</Words>
  <Application>Microsoft Office PowerPoint</Application>
  <PresentationFormat>Широкоэкранный</PresentationFormat>
  <Paragraphs>122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Corbel</vt:lpstr>
      <vt:lpstr>Экология 16x9</vt:lpstr>
      <vt:lpstr>Согласование строительства ИЖС с Московско-Окским территориальным управлением Федерального агентства по рыболовству (МОКТУ Росрыболовства)</vt:lpstr>
      <vt:lpstr>Общая информация. Зачем мне согласование строительства ИЖС с кем-либо? Почему меня обязывают согласовывать строительство ИЖС с МОКТУ Росрыболовства ?</vt:lpstr>
      <vt:lpstr>Какие документы нужны для согласования строительства ИЖС  с МОКТУ Росрыболовства?</vt:lpstr>
      <vt:lpstr>1. Заявка на согласование строительства ИЖС.  Заполнение необходимых полей.</vt:lpstr>
      <vt:lpstr>Пример корректно заполненной заявки  на согласование строительства ИЖС.</vt:lpstr>
      <vt:lpstr>2. Проектная документация.  Что необходимо знать при подготовке? Что должна в себе содержать проектная документация?</vt:lpstr>
      <vt:lpstr>3. Меры по сохранению водных биоресурсов и среды их обитания. Оценка воздействия на водные биоресурсы и среду их обитания.</vt:lpstr>
      <vt:lpstr>Способы подачи заявки и прилагаемой проектной документации по строительству ИЖС.</vt:lpstr>
      <vt:lpstr>Порядок подачи заявки и прилагаемой проектной документации по строительству ИЖС.</vt:lpstr>
      <vt:lpstr>Порядок подачи заявки и прилагаемой проектной документации по строительству ИЖС.</vt:lpstr>
      <vt:lpstr>Итоги.</vt:lpstr>
      <vt:lpstr>Приложение.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Согласование строительства ИЖС с Московско-Окским территориальным управлением Федерального агентства по рыболовству (МОКТУ ФАР)</dc:title>
  <dc:creator>Владимир Маничев</dc:creator>
  <cp:lastModifiedBy>R Bf</cp:lastModifiedBy>
  <cp:revision>64</cp:revision>
  <dcterms:created xsi:type="dcterms:W3CDTF">2024-01-28T14:31:22Z</dcterms:created>
  <dcterms:modified xsi:type="dcterms:W3CDTF">2026-02-12T12:52:13Z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